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040281423155435"/>
          <c:y val="0.12224089510782372"/>
          <c:w val="0.42539768065539241"/>
          <c:h val="0.839082944051142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Sheet2!$C$45</c:f>
              <c:strCache>
                <c:ptCount val="1"/>
                <c:pt idx="0">
                  <c:v>Shocks faced by Nigerians (% of the 46.4m adults who experienced shocks)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Sheet2!$B$46:$B$61</c:f>
              <c:strCache>
                <c:ptCount val="16"/>
                <c:pt idx="0">
                  <c:v>Serious illness of a household member</c:v>
                </c:pt>
                <c:pt idx="1">
                  <c:v>Recession/bad economy</c:v>
                </c:pt>
                <c:pt idx="2">
                  <c:v>Price increases</c:v>
                </c:pt>
                <c:pt idx="3">
                  <c:v>Death of a relative/household member</c:v>
                </c:pt>
                <c:pt idx="4">
                  <c:v>Had to assist family/friends with gifts/money</c:v>
                </c:pt>
                <c:pt idx="5">
                  <c:v>Failure of business</c:v>
                </c:pt>
                <c:pt idx="6">
                  <c:v>Member of household lost job/income</c:v>
                </c:pt>
                <c:pt idx="7">
                  <c:v>Agricultural crop/livestock destroyed by fire/ flood/storm</c:v>
                </c:pt>
                <c:pt idx="8">
                  <c:v>Maintenance of farming/business equipment/tools</c:v>
                </c:pt>
                <c:pt idx="9">
                  <c:v>Disability due to accident/illness</c:v>
                </c:pt>
                <c:pt idx="10">
                  <c:v>Theft of business stock/goods</c:v>
                </c:pt>
                <c:pt idx="11">
                  <c:v>Theft of agricultural crop/livestock</c:v>
                </c:pt>
                <c:pt idx="12">
                  <c:v>Theft of household property</c:v>
                </c:pt>
                <c:pt idx="13">
                  <c:v>Other, specify</c:v>
                </c:pt>
                <c:pt idx="14">
                  <c:v>Loss of household goods due to fire/flood/storm</c:v>
                </c:pt>
                <c:pt idx="15">
                  <c:v>Separation/divorce</c:v>
                </c:pt>
              </c:strCache>
            </c:strRef>
          </c:cat>
          <c:val>
            <c:numRef>
              <c:f>Sheet2!$C$46:$C$61</c:f>
              <c:numCache>
                <c:formatCode>###0.0%</c:formatCode>
                <c:ptCount val="16"/>
                <c:pt idx="0">
                  <c:v>0.39339260846369917</c:v>
                </c:pt>
                <c:pt idx="1">
                  <c:v>0.17438088572457505</c:v>
                </c:pt>
                <c:pt idx="2">
                  <c:v>0.14411651943625375</c:v>
                </c:pt>
                <c:pt idx="3">
                  <c:v>0.14225041794629939</c:v>
                </c:pt>
                <c:pt idx="4">
                  <c:v>0.11960106663957677</c:v>
                </c:pt>
                <c:pt idx="5">
                  <c:v>8.5509397002619114E-2</c:v>
                </c:pt>
                <c:pt idx="6">
                  <c:v>5.0290806310162119E-2</c:v>
                </c:pt>
                <c:pt idx="7">
                  <c:v>3.9578968992330488E-2</c:v>
                </c:pt>
                <c:pt idx="8">
                  <c:v>3.0457115224893944E-2</c:v>
                </c:pt>
                <c:pt idx="9">
                  <c:v>2.7449647941911813E-2</c:v>
                </c:pt>
                <c:pt idx="10">
                  <c:v>2.3426116862843228E-2</c:v>
                </c:pt>
                <c:pt idx="11">
                  <c:v>2.2988761998712772E-2</c:v>
                </c:pt>
                <c:pt idx="12">
                  <c:v>1.8888978254454028E-2</c:v>
                </c:pt>
                <c:pt idx="13">
                  <c:v>1.8020011053812322E-2</c:v>
                </c:pt>
                <c:pt idx="14">
                  <c:v>1.8010262274286731E-2</c:v>
                </c:pt>
                <c:pt idx="15">
                  <c:v>8.5152319627056095E-3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7-4C30-B1A6-1A5B54084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4115215"/>
        <c:axId val="1767056223"/>
      </c:barChart>
      <c:catAx>
        <c:axId val="17541152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056223"/>
        <c:crosses val="autoZero"/>
        <c:auto val="1"/>
        <c:lblAlgn val="ctr"/>
        <c:lblOffset val="100"/>
        <c:noMultiLvlLbl val="0"/>
      </c:catAx>
      <c:valAx>
        <c:axId val="1767056223"/>
        <c:scaling>
          <c:orientation val="minMax"/>
        </c:scaling>
        <c:delete val="1"/>
        <c:axPos val="t"/>
        <c:numFmt formatCode="###0.0%" sourceLinked="1"/>
        <c:majorTickMark val="none"/>
        <c:minorTickMark val="none"/>
        <c:tickLblPos val="nextTo"/>
        <c:crossAx val="1754115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708491761723695E-2"/>
          <c:y val="1.6032064128256512E-2"/>
          <c:w val="0.86058301647655255"/>
          <c:h val="0.95457581830327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Sheet3!$H$5</c:f>
              <c:strCache>
                <c:ptCount val="1"/>
                <c:pt idx="0">
                  <c:v>Shocks with the greatest impact (% of the 46.4m adults who experienced shocks)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Sheet3!$G$6:$G$21</c:f>
              <c:strCache>
                <c:ptCount val="16"/>
                <c:pt idx="0">
                  <c:v>Serious illness of a household member</c:v>
                </c:pt>
                <c:pt idx="1">
                  <c:v>Recession/bad economy</c:v>
                </c:pt>
                <c:pt idx="2">
                  <c:v>Price increases</c:v>
                </c:pt>
                <c:pt idx="3">
                  <c:v>Death of a relative/household member</c:v>
                </c:pt>
                <c:pt idx="4">
                  <c:v>Had to assist family/friends with gifts/money</c:v>
                </c:pt>
                <c:pt idx="5">
                  <c:v>Failure of business</c:v>
                </c:pt>
                <c:pt idx="6">
                  <c:v>Member of household lost job/income</c:v>
                </c:pt>
                <c:pt idx="7">
                  <c:v>Agricultural crop/livestock destroyed by fire/ flood/storm</c:v>
                </c:pt>
                <c:pt idx="8">
                  <c:v>Maintenance of farming/business equipment/tools</c:v>
                </c:pt>
                <c:pt idx="9">
                  <c:v>Disability due to accident/illness</c:v>
                </c:pt>
                <c:pt idx="10">
                  <c:v>Theft of business stock/goods</c:v>
                </c:pt>
                <c:pt idx="11">
                  <c:v>Theft of agricultural crop/livestock</c:v>
                </c:pt>
                <c:pt idx="12">
                  <c:v>Theft of household property</c:v>
                </c:pt>
                <c:pt idx="13">
                  <c:v>Other, specify</c:v>
                </c:pt>
                <c:pt idx="14">
                  <c:v>Loss of household goods due to fire/flood/storm</c:v>
                </c:pt>
                <c:pt idx="15">
                  <c:v>Separation/divorce</c:v>
                </c:pt>
              </c:strCache>
            </c:strRef>
          </c:cat>
          <c:val>
            <c:numRef>
              <c:f>Sheet3!$H$6:$H$21</c:f>
              <c:numCache>
                <c:formatCode>0.0%</c:formatCode>
                <c:ptCount val="16"/>
                <c:pt idx="0">
                  <c:v>0.34463301058590512</c:v>
                </c:pt>
                <c:pt idx="1">
                  <c:v>0.12609177682928374</c:v>
                </c:pt>
                <c:pt idx="2">
                  <c:v>8.112957643269586E-2</c:v>
                </c:pt>
                <c:pt idx="3">
                  <c:v>0.11208174092479348</c:v>
                </c:pt>
                <c:pt idx="4">
                  <c:v>9.1831288862059657E-2</c:v>
                </c:pt>
                <c:pt idx="5">
                  <c:v>6.1951876431330037E-2</c:v>
                </c:pt>
                <c:pt idx="6">
                  <c:v>3.5978583256139965E-2</c:v>
                </c:pt>
                <c:pt idx="7">
                  <c:v>2.5987419313201022E-2</c:v>
                </c:pt>
                <c:pt idx="8">
                  <c:v>1.8396445081294992E-2</c:v>
                </c:pt>
                <c:pt idx="9">
                  <c:v>2.1972456759039229E-2</c:v>
                </c:pt>
                <c:pt idx="10">
                  <c:v>1.6068025285431078E-2</c:v>
                </c:pt>
                <c:pt idx="11">
                  <c:v>1.6683594109470297E-2</c:v>
                </c:pt>
                <c:pt idx="12">
                  <c:v>1.2259311249332671E-2</c:v>
                </c:pt>
                <c:pt idx="13">
                  <c:v>1.6403553176976008E-2</c:v>
                </c:pt>
                <c:pt idx="14">
                  <c:v>1.1638595879155748E-2</c:v>
                </c:pt>
                <c:pt idx="15">
                  <c:v>6.8927458238911112E-3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E-491A-BB3C-C948E23E7D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998463"/>
        <c:axId val="1551681151"/>
      </c:barChart>
      <c:catAx>
        <c:axId val="15998463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1551681151"/>
        <c:crosses val="autoZero"/>
        <c:auto val="1"/>
        <c:lblAlgn val="ctr"/>
        <c:lblOffset val="100"/>
        <c:noMultiLvlLbl val="0"/>
      </c:catAx>
      <c:valAx>
        <c:axId val="1551681151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5998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0.51826</cdr:x>
      <cdr:y>0.03337</cdr:y>
    </cdr:from>
    <cdr:to>
      <cdr:x>0.96489</cdr:x>
      <cdr:y>0.12222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1511903D-94FA-4261-84EF-FE8429C226FA}"/>
            </a:ext>
          </a:extLst>
        </cdr:cNvPr>
        <cdr:cNvSpPr txBox="1"/>
      </cdr:nvSpPr>
      <cdr:spPr>
        <a:xfrm xmlns:a="http://schemas.openxmlformats.org/drawingml/2006/main">
          <a:off x="3174100" y="173387"/>
          <a:ext cx="2735458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200" b="1" dirty="0"/>
            <a:t>Shocks faced by Nigerians (% of the 46.4m adults who experienced shocks)</a:t>
          </a:r>
          <a:endParaRPr lang="en-GB" sz="1200" b="1" baseline="24000" dirty="0"/>
        </a:p>
      </cdr:txBody>
    </cdr:sp>
  </cdr:relSizeAnchor>
  <cdr:relSizeAnchor xmlns:cdr="http://schemas.openxmlformats.org/drawingml/2006/chartDrawing">
    <cdr:from>
      <cdr:x>0</cdr:x>
      <cdr:y>0.10638</cdr:y>
    </cdr:from>
    <cdr:to>
      <cdr:x>1</cdr:x>
      <cdr:y>0.49976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0E622E9-40A3-410D-A7D9-269DF7A3A0F2}"/>
            </a:ext>
          </a:extLst>
        </cdr:cNvPr>
        <cdr:cNvSpPr txBox="1"/>
      </cdr:nvSpPr>
      <cdr:spPr>
        <a:xfrm xmlns:a="http://schemas.openxmlformats.org/drawingml/2006/main">
          <a:off x="599576" y="552750"/>
          <a:ext cx="7901126" cy="2043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8050B-2AAF-47B9-95DF-9B692D875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CB0FB-9DE2-4892-BF82-F984A92CA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D8206-1E4B-4D37-98E7-0058649C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A9ECA-DCB8-4566-87A2-70DDD4C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7E567-513E-488C-874B-1F9A88B8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84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E31B-39DC-49AF-BC2B-FB918187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75655-76B6-4392-BE37-D7E077DE7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EB2CD-E84E-4F35-BE96-A28C155B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BA522-77CA-46D7-9364-ECA59437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7FE75-F559-4CD0-AB29-01036647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61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9C972-A713-4CB5-A50A-566F02E0C1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B8E8A-D6BE-40B4-BFAA-E0BF6087A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12D42-4A11-4EE0-B6A8-4B4ED981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28338-8F7F-4CC8-B6FD-A36EBC0F0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244E8-7689-4B19-9FFC-8E87D9892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5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167B-0665-415E-890E-D3FB96595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2081C-706F-461C-9BBC-E41AD878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8790A-5CF7-4A38-8AC5-AAC6EB75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FE3CA-D454-417B-952E-DADF22E9F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C0E1B-7F6F-48DF-BCD2-381EF6AE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00607-5DC4-44AB-AD2B-EFA0348B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EDB79-BB2A-4584-BEBA-4B33431E3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A2EAE-DF44-4664-BFF0-7CB15734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7E44F-7276-4312-941D-67D381B3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9F43-DFD0-469E-85A7-05D3D66D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67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99841-D74E-4B62-BEE6-CCED3FD9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EB32-E265-414B-ACDB-D2C0BCA07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137CE-520A-4564-9C2F-F9C8DE096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0B429-95B8-4EE0-8CB0-D21B63E8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B85A6-AF8F-4843-A820-59558A20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CA153-EB17-4933-BB34-6D13BD127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9F50-D427-4C86-8938-7C76ACEC2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E4437-DF2E-40DD-B329-DEF020A6E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4FC5D-F678-4B26-B0DD-018C28A18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B98DE-BF7B-4E24-AB6E-D01E9AEE5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10BAF-DD21-448F-BCBD-05F785430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46511-A55D-4238-A5FB-35A8ABAF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0FAC0D-AFD4-4A7D-8F9B-7251EB95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69BC6-38D5-4454-BC7A-E2913EB6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3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A8B0-648D-4719-A632-2A242117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5B39B-3525-4C44-B080-BCB9ECAB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1E609-E74F-40D3-B8B4-A4E0A499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FD932-325D-4EE4-917E-D56A97B8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0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8EBE9-114F-4871-A6AF-0F312DFE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FFE9B-89C2-461A-AB7C-BA81721B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BF4B8-D33F-4F71-9776-F539C7E6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1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0E28-69FA-4D9F-A358-5CCCD9149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CFEFB-11CC-49E6-9D3E-206DAFCE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930CA-9212-4924-9ECF-072B184B1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E152A-4B62-43AF-9139-C772BFCE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A68D9-6DF4-4967-9102-60FBD12B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BBE80-0136-413C-92D7-04EE35FE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3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F4C26-BED6-4A50-BC90-1607EDE24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0D94CD-3CE4-4990-BE35-8BFA91206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15D60-16BF-40A9-B0F1-8D1A25A08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27A80-7E4B-4A4B-998D-779513CB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12BE9-2656-4395-B83E-9B4EAC0FD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BBCED-6850-469E-A98C-A2AAE6A0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43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0FDA5-732F-4BCF-906D-B90ECF685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4EAD6-2EDE-4816-9496-F6CB83EF2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AA643-B637-4E38-B086-119FA2142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9BA8-0078-43F2-A92D-50C13609BF4B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BF84C-C0DB-4C7C-A472-B2FD56363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3A8A-203B-4007-A56F-39BE563A2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C189C-F28E-4FD7-B323-5D71909CD0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6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572E2F-AF27-44B8-AF82-9986BCB241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297735" y="1220702"/>
          <a:ext cx="6112609" cy="519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D77136C-EE62-4444-8DF7-948D1C43C7C7}"/>
              </a:ext>
            </a:extLst>
          </p:cNvPr>
          <p:cNvGraphicFramePr>
            <a:graphicFrameLocks/>
          </p:cNvGraphicFramePr>
          <p:nvPr/>
        </p:nvGraphicFramePr>
        <p:xfrm>
          <a:off x="5738063" y="1773452"/>
          <a:ext cx="200406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F43B7E-DCC0-4260-B182-E6AB1566E8C0}"/>
              </a:ext>
            </a:extLst>
          </p:cNvPr>
          <p:cNvSpPr txBox="1">
            <a:spLocks/>
          </p:cNvSpPr>
          <p:nvPr/>
        </p:nvSpPr>
        <p:spPr>
          <a:xfrm>
            <a:off x="8512642" y="1663615"/>
            <a:ext cx="3679358" cy="4752975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000" dirty="0"/>
          </a:p>
          <a:p>
            <a:r>
              <a:rPr lang="en-GB" sz="1100" dirty="0">
                <a:solidFill>
                  <a:schemeClr val="bg1"/>
                </a:solidFill>
              </a:rPr>
              <a:t>19m rely on agriculture,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13m rely on their own business as their main source of income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 24%, 18%, 17%, 16%,  live in the NW, SS,NC,NE,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69% in rural areas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54% are male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About 23m earn their income daily/weekly, an additional 9m earn their income seasonally/occasionally/upon completion of the job</a:t>
            </a:r>
          </a:p>
          <a:p>
            <a:endParaRPr lang="en-GB" sz="1100" dirty="0">
              <a:solidFill>
                <a:schemeClr val="bg1"/>
              </a:solidFill>
            </a:endParaRPr>
          </a:p>
          <a:p>
            <a:r>
              <a:rPr lang="en-GB" sz="1100" dirty="0">
                <a:solidFill>
                  <a:schemeClr val="bg1"/>
                </a:solidFill>
              </a:rPr>
              <a:t>About 58% are not borrowing, 42% are not saving, about 25m are aged between 18 and 35, about 12m earn 15k and below, and another 15m earn between 15 and 35k per month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CA3984-9909-4EC4-8E0E-09C71BCB898D}"/>
              </a:ext>
            </a:extLst>
          </p:cNvPr>
          <p:cNvSpPr txBox="1"/>
          <p:nvPr/>
        </p:nvSpPr>
        <p:spPr>
          <a:xfrm>
            <a:off x="5738063" y="1411844"/>
            <a:ext cx="2862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Shocks with the greatest impact (% of the 46.4m adults who experienced shocks)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5ADE24-D211-4925-9CE7-92EB734C05B8}"/>
              </a:ext>
            </a:extLst>
          </p:cNvPr>
          <p:cNvSpPr txBox="1"/>
          <p:nvPr/>
        </p:nvSpPr>
        <p:spPr>
          <a:xfrm>
            <a:off x="2048159" y="669221"/>
            <a:ext cx="991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Profile of Nigerian adults who face shocks and are likely to be exacerbated by the COVID-19 crisis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CE6B7D-A23F-4A48-B444-2F5E33E5CC29}"/>
              </a:ext>
            </a:extLst>
          </p:cNvPr>
          <p:cNvSpPr txBox="1"/>
          <p:nvPr/>
        </p:nvSpPr>
        <p:spPr>
          <a:xfrm>
            <a:off x="591080" y="1881030"/>
            <a:ext cx="7921562" cy="183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19F7FD-9768-4D34-83A9-20457F998774}"/>
              </a:ext>
            </a:extLst>
          </p:cNvPr>
          <p:cNvSpPr txBox="1"/>
          <p:nvPr/>
        </p:nvSpPr>
        <p:spPr>
          <a:xfrm>
            <a:off x="9570311" y="6642556"/>
            <a:ext cx="26216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Source: Access to Financial Services in Nigeria 2018 Survey</a:t>
            </a:r>
          </a:p>
        </p:txBody>
      </p:sp>
      <p:pic>
        <p:nvPicPr>
          <p:cNvPr id="15" name="Picture 1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9F9D1095-5007-431B-B7B7-D41BE3A8CC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6" y="193099"/>
            <a:ext cx="1964573" cy="138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2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C585B67DD5443B027E7CE97818426" ma:contentTypeVersion="12" ma:contentTypeDescription="Create a new document." ma:contentTypeScope="" ma:versionID="05f62b717e134c17ad9d3b5fe0d2a040">
  <xsd:schema xmlns:xsd="http://www.w3.org/2001/XMLSchema" xmlns:xs="http://www.w3.org/2001/XMLSchema" xmlns:p="http://schemas.microsoft.com/office/2006/metadata/properties" xmlns:ns3="6a6ecfe8-072e-49c9-abd2-96263f948342" xmlns:ns4="c19205d2-1308-4fc9-a7d6-22c6e36f8016" targetNamespace="http://schemas.microsoft.com/office/2006/metadata/properties" ma:root="true" ma:fieldsID="ee645689389fb009269d27549814fff8" ns3:_="" ns4:_="">
    <xsd:import namespace="6a6ecfe8-072e-49c9-abd2-96263f948342"/>
    <xsd:import namespace="c19205d2-1308-4fc9-a7d6-22c6e36f80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ecfe8-072e-49c9-abd2-96263f9483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205d2-1308-4fc9-a7d6-22c6e36f80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EAC4C2-554B-48F4-A8CD-A64052086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6ecfe8-072e-49c9-abd2-96263f948342"/>
    <ds:schemaRef ds:uri="c19205d2-1308-4fc9-a7d6-22c6e36f80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928B67-44BD-49E4-8084-89D2182F9D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54BC09-9C4B-4232-BB49-8ECE156939E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itsupport</dc:creator>
  <cp:lastModifiedBy>itsupport</cp:lastModifiedBy>
  <cp:revision>1</cp:revision>
  <dcterms:created xsi:type="dcterms:W3CDTF">2020-04-03T10:11:53Z</dcterms:created>
  <dcterms:modified xsi:type="dcterms:W3CDTF">2020-04-03T10:16:46Z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0x010100627C585B67DD5443B027E7CE97818426</vt:lpwstr>
  </property>
</Properties>
</file>